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537" r:id="rId2"/>
    <p:sldId id="328" r:id="rId3"/>
    <p:sldId id="407" r:id="rId4"/>
    <p:sldId id="344" r:id="rId5"/>
    <p:sldId id="538" r:id="rId6"/>
    <p:sldId id="541" r:id="rId7"/>
    <p:sldId id="539" r:id="rId8"/>
    <p:sldId id="542" r:id="rId9"/>
    <p:sldId id="540" r:id="rId10"/>
    <p:sldId id="543" r:id="rId11"/>
    <p:sldId id="544" r:id="rId12"/>
    <p:sldId id="548" r:id="rId13"/>
    <p:sldId id="545" r:id="rId14"/>
    <p:sldId id="546" r:id="rId15"/>
    <p:sldId id="547" r:id="rId16"/>
    <p:sldId id="559" r:id="rId17"/>
    <p:sldId id="549" r:id="rId18"/>
    <p:sldId id="550" r:id="rId19"/>
    <p:sldId id="551" r:id="rId20"/>
    <p:sldId id="552" r:id="rId21"/>
    <p:sldId id="553" r:id="rId22"/>
    <p:sldId id="554" r:id="rId23"/>
    <p:sldId id="555" r:id="rId24"/>
    <p:sldId id="556" r:id="rId25"/>
    <p:sldId id="557" r:id="rId26"/>
    <p:sldId id="558" r:id="rId27"/>
    <p:sldId id="560" r:id="rId28"/>
    <p:sldId id="561" r:id="rId29"/>
    <p:sldId id="562" r:id="rId30"/>
    <p:sldId id="563" r:id="rId31"/>
    <p:sldId id="564" r:id="rId32"/>
    <p:sldId id="565" r:id="rId33"/>
    <p:sldId id="566" r:id="rId34"/>
    <p:sldId id="567" r:id="rId35"/>
    <p:sldId id="568" r:id="rId36"/>
    <p:sldId id="569" r:id="rId37"/>
    <p:sldId id="57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69"/>
    <p:restoredTop sz="94672"/>
  </p:normalViewPr>
  <p:slideViewPr>
    <p:cSldViewPr snapToGrid="0" snapToObjects="1">
      <p:cViewPr varScale="1">
        <p:scale>
          <a:sx n="125" d="100"/>
          <a:sy n="125" d="100"/>
        </p:scale>
        <p:origin x="16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3/8/22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3/8/22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3/8/22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3/8/22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3/8/22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3/8/22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3/8/22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3/8/22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3/8/22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9253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838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pic>
        <p:nvPicPr>
          <p:cNvPr id="5" name="Content Placeholder 4">
            <a:extLst>
              <a:ext uri="{FF2B5EF4-FFF2-40B4-BE49-F238E27FC236}">
                <a16:creationId xmlns:a16="http://schemas.microsoft.com/office/drawing/2014/main" id="{572E2D8C-DEB0-B94E-A46E-14FB6CED2A4E}"/>
              </a:ext>
            </a:extLst>
          </p:cNvPr>
          <p:cNvPicPr>
            <a:picLocks noGrp="1" noChangeAspect="1"/>
          </p:cNvPicPr>
          <p:nvPr>
            <p:ph idx="1"/>
          </p:nvPr>
        </p:nvPicPr>
        <p:blipFill>
          <a:blip r:embed="rId2"/>
          <a:stretch>
            <a:fillRect/>
          </a:stretch>
        </p:blipFill>
        <p:spPr>
          <a:xfrm>
            <a:off x="2512388" y="1835468"/>
            <a:ext cx="7167223" cy="4758372"/>
          </a:xfrm>
          <a:prstGeom prst="rect">
            <a:avLst/>
          </a:prstGeom>
        </p:spPr>
      </p:pic>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37785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600" y="2160495"/>
            <a:ext cx="6177280" cy="3965670"/>
          </a:xfrm>
        </p:spPr>
        <p:txBody>
          <a:bodyPr/>
          <a:lstStyle/>
          <a:p>
            <a:r>
              <a:rPr lang="en-US" sz="2000" dirty="0"/>
              <a:t>Fuel rod damage correlates with the peak value of fuel pellet specific enthalpy; the higher the enthalpy, the more extensive is the damage</a:t>
            </a:r>
          </a:p>
          <a:p>
            <a:r>
              <a:rPr lang="en-US" sz="2000" dirty="0"/>
              <a:t>Cladding failure occurs at lower fuel enthalpies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82489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sz="2000" dirty="0">
                <a:solidFill>
                  <a:srgbClr val="FF0000"/>
                </a:solidFill>
              </a:rPr>
              <a:t>Metal fuel can go to high burnup, good accident performance, inherent</a:t>
            </a:r>
          </a:p>
          <a:p>
            <a:r>
              <a:rPr lang="en-US" sz="2000" dirty="0">
                <a:solidFill>
                  <a:srgbClr val="FF0000"/>
                </a:solidFill>
              </a:rPr>
              <a:t>safety, easy to make</a:t>
            </a:r>
          </a:p>
          <a:p>
            <a:r>
              <a:rPr lang="en-US" sz="2000" dirty="0">
                <a:solidFill>
                  <a:srgbClr val="FF0000"/>
                </a:solidFill>
              </a:rPr>
              <a:t>• Complex phase and composition environment</a:t>
            </a:r>
          </a:p>
          <a:p>
            <a:r>
              <a:rPr lang="en-US" sz="2000" dirty="0">
                <a:solidFill>
                  <a:srgbClr val="FF0000"/>
                </a:solidFill>
              </a:rPr>
              <a:t>• Rapid, substantial swelling, followed by fission gas release</a:t>
            </a:r>
          </a:p>
          <a:p>
            <a:r>
              <a:rPr lang="en-US" sz="2000" dirty="0">
                <a:solidFill>
                  <a:srgbClr val="FF0000"/>
                </a:solidFill>
              </a:rPr>
              <a:t>• Fission gas bubble behavior is very phase dependent</a:t>
            </a:r>
          </a:p>
          <a:p>
            <a:r>
              <a:rPr lang="en-US" sz="2000" dirty="0">
                <a:solidFill>
                  <a:srgbClr val="FF0000"/>
                </a:solidFill>
              </a:rPr>
              <a:t>• Observe constituent redistribution radially, in addition to axially varying</a:t>
            </a:r>
          </a:p>
          <a:p>
            <a:r>
              <a:rPr lang="en-US" sz="2000" dirty="0">
                <a:solidFill>
                  <a:srgbClr val="FF0000"/>
                </a:solidFill>
              </a:rPr>
              <a:t>microstructure</a:t>
            </a:r>
          </a:p>
          <a:p>
            <a:r>
              <a:rPr lang="en-US" sz="2000" dirty="0">
                <a:solidFill>
                  <a:srgbClr val="FF0000"/>
                </a:solidFill>
              </a:rPr>
              <a:t>• FCCI is a major factor in cladding failure, dependent upon thermodynamics</a:t>
            </a:r>
          </a:p>
          <a:p>
            <a:r>
              <a:rPr lang="en-US" sz="2000" dirty="0">
                <a:solidFill>
                  <a:srgbClr val="FF0000"/>
                </a:solidFill>
              </a:rPr>
              <a:t>and kinetics of a number of lanthanides, actinides and transition metals</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In a LOCA, the coolant flow is reduced or lost altogether (e.g. coolant pipe break)</a:t>
            </a:r>
          </a:p>
          <a:p>
            <a:r>
              <a:rPr lang="en-US" sz="2000" dirty="0"/>
              <a:t>When this occurs, pressure drops, causing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246880" cy="3965670"/>
          </a:xfrm>
        </p:spPr>
        <p:txBody>
          <a:bodyPr/>
          <a:lstStyle/>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110480" y="1844452"/>
            <a:ext cx="6797040" cy="4533528"/>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p:txBody>
          <a:bodyPr/>
          <a:lstStyle/>
          <a:p>
            <a:r>
              <a:rPr lang="en-US" sz="2000" dirty="0"/>
              <a:t>Oxidation significantly increases at high, accident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also results in increased hydrogen pickup in the cladding, embrittling cladding</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and hydrogen embrittlement</a:t>
            </a:r>
          </a:p>
          <a:p>
            <a:r>
              <a:rPr lang="en-US" sz="2000" dirty="0"/>
              <a:t>This leads to higher likelihood of failure for higher burnup conditions</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1230841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1092621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2109490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The primary negative effects are</a:t>
            </a:r>
          </a:p>
          <a:p>
            <a:pPr lvl="1"/>
            <a:r>
              <a:rPr lang="en-US" sz="2000" dirty="0"/>
              <a:t>Embrittlement and ballooning of the cladding</a:t>
            </a:r>
          </a:p>
          <a:p>
            <a:pPr lvl="1"/>
            <a:r>
              <a:rPr lang="en-US" sz="2000" dirty="0"/>
              <a:t>Relocation and fission gas release in the fuel</a:t>
            </a:r>
          </a:p>
          <a:p>
            <a:pPr lvl="1"/>
            <a:r>
              <a:rPr lang="en-US" sz="2000" dirty="0"/>
              <a:t>Cladding can burst and release fuel fragments</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985811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4F59-8EC9-F24B-B686-893A7A33EFAA}"/>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1BBBC707-027A-324A-9260-1EA31A3222BA}"/>
              </a:ext>
            </a:extLst>
          </p:cNvPr>
          <p:cNvSpPr>
            <a:spLocks noGrp="1"/>
          </p:cNvSpPr>
          <p:nvPr>
            <p:ph idx="1"/>
          </p:nvPr>
        </p:nvSpPr>
        <p:spPr/>
        <p:txBody>
          <a:bodyPr/>
          <a:lstStyle/>
          <a:p>
            <a:r>
              <a:rPr lang="en-US" sz="2000" dirty="0"/>
              <a:t>Concerning limiting phenomena, some criteria have been established for the UO2 and MOX fuel designs</a:t>
            </a:r>
          </a:p>
          <a:p>
            <a:r>
              <a:rPr lang="en-US" sz="2000" dirty="0"/>
              <a:t>Engineering must demonstrate that all relevant parameters fulfil those criteria at any time from the loading of the fuel to reprocessing, or during long-term storage</a:t>
            </a:r>
          </a:p>
          <a:p>
            <a:r>
              <a:rPr lang="en-US" sz="2000" dirty="0"/>
              <a:t>The key performance limiting phenomena are: Pellet-clad mechanical interaction; Cladding elongation and assembly bow; Cladding oxidation and hydrogen pickup; Cladding wear; Power to melt; Fuel rod internal pressure; Departure from nucleate boiling; Normal operation limits</a:t>
            </a:r>
          </a:p>
          <a:p>
            <a:endParaRPr lang="en-US" sz="2000" dirty="0"/>
          </a:p>
        </p:txBody>
      </p:sp>
      <p:sp>
        <p:nvSpPr>
          <p:cNvPr id="4" name="Slide Number Placeholder 3">
            <a:extLst>
              <a:ext uri="{FF2B5EF4-FFF2-40B4-BE49-F238E27FC236}">
                <a16:creationId xmlns:a16="http://schemas.microsoft.com/office/drawing/2014/main" id="{33FFED72-2010-164D-BDF9-2E2B57CD8882}"/>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162526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DF0D-DB2F-514A-B72B-B38EF3C2C19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B4DEE915-B4F7-1845-86C3-7A16CFD6DEF0}"/>
              </a:ext>
            </a:extLst>
          </p:cNvPr>
          <p:cNvSpPr>
            <a:spLocks noGrp="1"/>
          </p:cNvSpPr>
          <p:nvPr>
            <p:ph idx="1"/>
          </p:nvPr>
        </p:nvSpPr>
        <p:spPr/>
        <p:txBody>
          <a:bodyPr/>
          <a:lstStyle/>
          <a:p>
            <a:r>
              <a:rPr lang="en-US" sz="2000" dirty="0"/>
              <a:t>PCMI</a:t>
            </a:r>
          </a:p>
          <a:p>
            <a:r>
              <a:rPr lang="en-US" sz="2000" dirty="0"/>
              <a:t>PCMI is a complex process with a maximum risk for failure when the fuel pellet to cladding gap closes firmly and the reactivity of the fuel is still high</a:t>
            </a:r>
          </a:p>
          <a:p>
            <a:r>
              <a:rPr lang="en-US" sz="2000" dirty="0"/>
              <a:t>The risk is enhanced by pellet fragments inducing a local shear strain on the cladding, and by the chemical interaction kinetic at the interface</a:t>
            </a:r>
          </a:p>
          <a:p>
            <a:r>
              <a:rPr lang="en-US" sz="2000" dirty="0"/>
              <a:t>In order to prevent SCC, the cladding hoop stress calculated for normal operation and transients is limited</a:t>
            </a:r>
          </a:p>
          <a:p>
            <a:r>
              <a:rPr lang="en-US" sz="2000" dirty="0"/>
              <a:t>The extent of the total permanent hoop strain is limited during the whole lifetime of the fuel rods, typically to 1%</a:t>
            </a:r>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2444743E-315B-9341-978C-27CF805608F9}"/>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327727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6540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2E93-2F2C-D943-B574-B8F853919CA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DAFD5F6C-95C0-1841-823E-3A3E067D6F52}"/>
              </a:ext>
            </a:extLst>
          </p:cNvPr>
          <p:cNvSpPr>
            <a:spLocks noGrp="1"/>
          </p:cNvSpPr>
          <p:nvPr>
            <p:ph idx="1"/>
          </p:nvPr>
        </p:nvSpPr>
        <p:spPr/>
        <p:txBody>
          <a:bodyPr/>
          <a:lstStyle/>
          <a:p>
            <a:r>
              <a:rPr lang="en-US" sz="2000" dirty="0"/>
              <a:t>Cladding elongation and assembly bow</a:t>
            </a:r>
          </a:p>
          <a:p>
            <a:r>
              <a:rPr lang="en-US" sz="2000" dirty="0"/>
              <a:t>During irradiation, the anisotropic character of the cladding material and the preferential migration of vacancies and interstitials in specific lattice planes drive an overall cladding axial growth, activated by the fast neutron flux</a:t>
            </a:r>
          </a:p>
          <a:p>
            <a:r>
              <a:rPr lang="en-US" sz="2000" dirty="0"/>
              <a:t>When contact is established between the pellet and the cladding, pellet axial elongation causes an additional axial cladding strain</a:t>
            </a:r>
          </a:p>
          <a:p>
            <a:r>
              <a:rPr lang="en-US" sz="2000" dirty="0"/>
              <a:t>This can lead to fuel rod bow with pitch reduction between the rods, reducing thermal margins</a:t>
            </a:r>
          </a:p>
          <a:p>
            <a:r>
              <a:rPr lang="en-US" sz="2000" dirty="0"/>
              <a:t>Differential elongation of guide tubes in a PWR assembly can lead to an overall assembly bow</a:t>
            </a:r>
          </a:p>
          <a:p>
            <a:endParaRPr lang="en-US" sz="2000" dirty="0"/>
          </a:p>
          <a:p>
            <a:endParaRPr lang="en-US" sz="2000" dirty="0"/>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E06E5C1D-C6AB-7244-BED5-F5845E129B4F}"/>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2736685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oxidation and hydrogen pickup</a:t>
            </a:r>
          </a:p>
          <a:p>
            <a:r>
              <a:rPr lang="en-US" sz="2000" dirty="0"/>
              <a:t>For the ZrO2 formation at the cladding waterside surface, a typical criterion is related to the ASTM criterion of a maximum cladding wall thickness reduction of 10%, which corresponds to an oxide thickness of the order of 100 microns</a:t>
            </a:r>
          </a:p>
          <a:p>
            <a:r>
              <a:rPr lang="en-US" sz="2000" dirty="0"/>
              <a:t>When the hydrogen concentration in the cladding exceeds the solubility limit, 70–100 ppm by weight at operating temperatures, zirconium hydrides will form</a:t>
            </a:r>
          </a:p>
          <a:p>
            <a:r>
              <a:rPr lang="en-US" sz="2000" dirty="0"/>
              <a:t>The impact of hydrides on key mechanical properties depends strongly on hydride distribution and orientation</a:t>
            </a:r>
          </a:p>
          <a:p>
            <a:r>
              <a:rPr lang="en-US" sz="2000" dirty="0"/>
              <a:t>Oxidation and hydrogen pickup are increasingly important at higher exposures, as the dependence on burnup is nonlinear</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2336819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wear</a:t>
            </a:r>
          </a:p>
          <a:p>
            <a:r>
              <a:rPr lang="en-US" sz="2000" dirty="0"/>
              <a:t>The criterion for cladding wear at the contact points between grid spring/dimples and the fuel rod is often also related to the ASTM criterion of a maximum cladding wall thickness reduction of 10%</a:t>
            </a:r>
          </a:p>
          <a:p>
            <a:r>
              <a:rPr lang="en-US" sz="2000" dirty="0"/>
              <a:t>More wear is technically acceptable, as evidenced from operational experience</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1060907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Power to melt</a:t>
            </a:r>
          </a:p>
          <a:p>
            <a:r>
              <a:rPr lang="en-US" sz="2000" dirty="0"/>
              <a:t>The use of uranium dioxide or MOX provides a comfortable power to melt margin</a:t>
            </a:r>
          </a:p>
          <a:p>
            <a:r>
              <a:rPr lang="en-US" sz="2000" dirty="0"/>
              <a:t>The melting temperature decreases slightly with burnup, but remains above 2750C</a:t>
            </a:r>
          </a:p>
          <a:p>
            <a:r>
              <a:rPr lang="en-US" sz="2000" dirty="0"/>
              <a:t>At high burnup, above 50 </a:t>
            </a:r>
            <a:r>
              <a:rPr lang="en-US" sz="2000" dirty="0" err="1"/>
              <a:t>MWd</a:t>
            </a:r>
            <a:r>
              <a:rPr lang="en-US" sz="2000" dirty="0"/>
              <a:t>/</a:t>
            </a:r>
            <a:r>
              <a:rPr lang="en-US" sz="2000" dirty="0" err="1"/>
              <a:t>kgM</a:t>
            </a:r>
            <a:r>
              <a:rPr lang="en-US" sz="2000" dirty="0"/>
              <a:t>, considering the fuel thermal conductivity decrease, the power to melt was estimated to be around 600 W/cm, which is an unrealistic high LHR</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3450252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Fuel rod internal pressure</a:t>
            </a:r>
          </a:p>
          <a:p>
            <a:r>
              <a:rPr lang="en-US" sz="2000" dirty="0"/>
              <a:t>Significant reopening of the radial gap between the fuel stack and the cladding must be avoided to ensure at the heat transfer to the coolant</a:t>
            </a:r>
          </a:p>
          <a:p>
            <a:r>
              <a:rPr lang="en-US" sz="2000" dirty="0"/>
              <a:t>If a gap opens, fuel overheating and excessive fission gas release can occur, ultimately leading to fuel failure</a:t>
            </a:r>
          </a:p>
          <a:p>
            <a:r>
              <a:rPr lang="en-US" sz="2000" dirty="0"/>
              <a:t>The original criterion required that the rod inner pressure must never exceed the outer coolant pressure</a:t>
            </a:r>
          </a:p>
          <a:p>
            <a:r>
              <a:rPr lang="en-US" sz="2000" dirty="0"/>
              <a:t>This criterion was over-conservative and has been replaced by a ‘</a:t>
            </a:r>
            <a:r>
              <a:rPr lang="en-US" sz="2000" dirty="0" err="1"/>
              <a:t>nonlift</a:t>
            </a:r>
            <a:r>
              <a:rPr lang="en-US" sz="2000" dirty="0"/>
              <a:t>-off’ criterion, where the radial creep-out of the cladding (driven by gas pressure in excess of the system pressure) must never exceed the expansion rate of the pellet</a:t>
            </a:r>
          </a:p>
          <a:p>
            <a:r>
              <a:rPr lang="en-US" sz="2000" dirty="0"/>
              <a:t>Experiments have shown that a large overpressure of the gas (considerably more than 5.0 MPa) is needed to initiate the reopening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spTree>
    <p:extLst>
      <p:ext uri="{BB962C8B-B14F-4D97-AF65-F5344CB8AC3E}">
        <p14:creationId xmlns:p14="http://schemas.microsoft.com/office/powerpoint/2010/main" val="1393934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Departure from nucleate boiling</a:t>
            </a:r>
          </a:p>
          <a:p>
            <a:r>
              <a:rPr lang="en-US" sz="2000" dirty="0"/>
              <a:t>With increasing heat flux there comes a point at which the heat transfer from a fuel rod rapidly decreases due to the insulating effect of a steam blanket that forms on the rod surface, resulting in a severe increase of cladding temperature and possibly cladding failure</a:t>
            </a:r>
          </a:p>
          <a:p>
            <a:r>
              <a:rPr lang="en-US" sz="2000" dirty="0"/>
              <a:t>The ratio of the heat flux needed to cause departure from nucleate boiling (DNB) at given local coolant properties (pressure, enthalpy, mass flow rate) to the actual local heat flux of a fuel rod is defined as the DNBR</a:t>
            </a:r>
          </a:p>
          <a:p>
            <a:r>
              <a:rPr lang="en-US" sz="2000" dirty="0"/>
              <a:t>This phenomenon may limit the maximum allowed thermal power of a given PWR</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3606355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Normal operation limits</a:t>
            </a:r>
          </a:p>
          <a:p>
            <a:r>
              <a:rPr lang="en-US" sz="2000" dirty="0"/>
              <a:t>Constraints on the axial LHR distribution are typically applied at the core design level and during normal operation to guarantee that the conditions are never worse than those assumed in scenarios considered in the accident analyses</a:t>
            </a:r>
          </a:p>
          <a:p>
            <a:r>
              <a:rPr lang="en-US" sz="2000" dirty="0"/>
              <a:t>The maximum allowed LHR may depend on the axial position and on burnup, and can be reactor- and even cycle-specific</a:t>
            </a:r>
          </a:p>
          <a:p>
            <a:r>
              <a:rPr lang="en-US" sz="2000" dirty="0"/>
              <a:t>The fulfilment of the constraint is verified during the reload safety evaluation process as well as during plant operation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1774682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3D5-9605-154F-8A18-EF6B277587B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6EDA549-36CE-4E41-9022-8F43E83AA88A}"/>
              </a:ext>
            </a:extLst>
          </p:cNvPr>
          <p:cNvSpPr>
            <a:spLocks noGrp="1"/>
          </p:cNvSpPr>
          <p:nvPr>
            <p:ph idx="1"/>
          </p:nvPr>
        </p:nvSpPr>
        <p:spPr/>
        <p:txBody>
          <a:bodyPr/>
          <a:lstStyle/>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The performance of uranium dioxide and MOX fuels in LWR nuclear reactors is well established</a:t>
            </a:r>
          </a:p>
          <a:p>
            <a:r>
              <a:rPr lang="en-US" sz="2000" dirty="0"/>
              <a:t>These fuels have demonstrated a very good behavior during irradiation, favored by their high melting temperature, providing large operating temperature margins</a:t>
            </a:r>
          </a:p>
          <a:p>
            <a:endParaRPr lang="en-US" sz="2000" dirty="0"/>
          </a:p>
        </p:txBody>
      </p:sp>
      <p:sp>
        <p:nvSpPr>
          <p:cNvPr id="4" name="Slide Number Placeholder 3">
            <a:extLst>
              <a:ext uri="{FF2B5EF4-FFF2-40B4-BE49-F238E27FC236}">
                <a16:creationId xmlns:a16="http://schemas.microsoft.com/office/drawing/2014/main" id="{2EED1C45-8DE4-B148-8306-CEB5503B2503}"/>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spTree>
    <p:extLst>
      <p:ext uri="{BB962C8B-B14F-4D97-AF65-F5344CB8AC3E}">
        <p14:creationId xmlns:p14="http://schemas.microsoft.com/office/powerpoint/2010/main" val="1719977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r>
              <a:rPr lang="en-US" sz="2000" dirty="0"/>
              <a:t>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1821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and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296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113782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732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3438787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12238</TotalTime>
  <Words>2599</Words>
  <Application>Microsoft Macintosh PowerPoint</Application>
  <PresentationFormat>Widescreen</PresentationFormat>
  <Paragraphs>247</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Symbol</vt:lpstr>
      <vt:lpstr>NCStateU-horizontal-left-logo</vt:lpstr>
      <vt:lpstr>Nuclear Fuel Performance</vt:lpstr>
      <vt:lpstr>Last time</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Oxidation</vt:lpstr>
      <vt:lpstr>Effect of Burnup</vt:lpstr>
      <vt:lpstr>Mitigation through design</vt:lpstr>
      <vt:lpstr>Accident Tolerance</vt:lpstr>
      <vt:lpstr>ATF options being pursued</vt:lpstr>
      <vt:lpstr>Summary</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112</cp:revision>
  <dcterms:created xsi:type="dcterms:W3CDTF">2020-02-19T20:03:05Z</dcterms:created>
  <dcterms:modified xsi:type="dcterms:W3CDTF">2022-03-08T14:05:49Z</dcterms:modified>
</cp:coreProperties>
</file>